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61" r:id="rId1"/>
    <p:sldMasterId id="2147483675" r:id="rId2"/>
    <p:sldMasterId id="2147483687" r:id="rId3"/>
    <p:sldMasterId id="2147483717" r:id="rId4"/>
  </p:sldMasterIdLst>
  <p:notesMasterIdLst>
    <p:notesMasterId r:id="rId48"/>
  </p:notesMasterIdLst>
  <p:sldIdLst>
    <p:sldId id="292" r:id="rId5"/>
    <p:sldId id="332" r:id="rId6"/>
    <p:sldId id="300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26" r:id="rId15"/>
    <p:sldId id="321" r:id="rId16"/>
    <p:sldId id="323" r:id="rId17"/>
    <p:sldId id="324" r:id="rId18"/>
    <p:sldId id="327" r:id="rId19"/>
    <p:sldId id="322" r:id="rId20"/>
    <p:sldId id="325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10" r:id="rId29"/>
    <p:sldId id="308" r:id="rId30"/>
    <p:sldId id="309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8" r:id="rId42"/>
    <p:sldId id="329" r:id="rId43"/>
    <p:sldId id="330" r:id="rId44"/>
    <p:sldId id="335" r:id="rId45"/>
    <p:sldId id="331" r:id="rId46"/>
    <p:sldId id="334" r:id="rId4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italic r:id="rId54"/>
    </p:embeddedFont>
    <p:embeddedFont>
      <p:font typeface="Open Sans Semibold" panose="020B0706030804020204" pitchFamily="34" charset="0"/>
      <p:bold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0" roundtripDataSignature="AMtx7mjv8UbKIEOFxv45/wtISPT55XUi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80" Type="http://customschemas.google.com/relationships/presentationmetadata" Target="meta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1498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:notes"/>
          <p:cNvSpPr txBox="1">
            <a:spLocks noGrp="1"/>
          </p:cNvSpPr>
          <p:nvPr>
            <p:ph type="body" idx="1"/>
          </p:nvPr>
        </p:nvSpPr>
        <p:spPr>
          <a:xfrm>
            <a:off x="1116012" y="4716462"/>
            <a:ext cx="4565650" cy="44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ym typeface="Times New Roman"/>
            </a:endParaRPr>
          </a:p>
        </p:txBody>
      </p:sp>
      <p:sp>
        <p:nvSpPr>
          <p:cNvPr id="491" name="Google Shape;4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202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https://www.youtube.com/watch?v=jAinz-y6rUs (St Form)</a:t>
            </a:r>
          </a:p>
          <a:p>
            <a:r>
              <a:rPr lang="en-GB" dirty="0"/>
              <a:t>https://www.youtube.com/watch?v=rDX93WuCCUw (Time Button)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GB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65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https://drive.google.com/drive/folders/1Ie2j6Z6jJh2-NBr0HRNnVu_Cc0By0htS?usp=sharing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200" b="1" dirty="0"/>
              <a:t>https://tinyurl.com/yc5efvvs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GB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40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>
            <a:headEnd/>
            <a:tailEnd/>
          </a:ln>
        </p:spPr>
      </p:sp>
      <p:sp>
        <p:nvSpPr>
          <p:cNvPr id="71683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/>
              <a:t>Pietro Tozzi Bio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indent="-7619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04781" indent="-269849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084157" indent="-215879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17501" indent="-215879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950846" indent="-215879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408001" indent="-2158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865157" indent="-2158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322312" indent="-2158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779468" indent="-2158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C32EE23B-A932-4074-85C5-1F7E03A8C5EC}" type="slidenum">
              <a:rPr lang="en-GB" altLang="en-US" sz="11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en-GB" altLang="en-US"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97" name="Google Shape;49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06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504" name="Google Shape;50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59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1" name="Google Shape;511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86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8" name="Google Shape;51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809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25" name="Google Shape;52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 sz="1200"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46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32" name="Google Shape;532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 sz="1200"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28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40" name="Google Shape;54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66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2408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181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123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Option 5">
  <p:cSld name="Divider Option 5">
    <p:bg>
      <p:bgRef idx="1001">
        <a:schemeClr val="bg1"/>
      </p:bgRef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3"/>
          <p:cNvSpPr txBox="1">
            <a:spLocks noGrp="1"/>
          </p:cNvSpPr>
          <p:nvPr>
            <p:ph type="ctrTitle"/>
          </p:nvPr>
        </p:nvSpPr>
        <p:spPr>
          <a:xfrm>
            <a:off x="2430001" y="2973601"/>
            <a:ext cx="4283999" cy="104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with paragraph text">
  <p:cSld name="Layout with paragraph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>
            <a:spLocks noGrp="1"/>
          </p:cNvSpPr>
          <p:nvPr>
            <p:ph type="body" idx="1"/>
          </p:nvPr>
        </p:nvSpPr>
        <p:spPr>
          <a:xfrm>
            <a:off x="540000" y="1440001"/>
            <a:ext cx="8229600" cy="505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77"/>
          <p:cNvSpPr txBox="1">
            <a:spLocks noGrp="1"/>
          </p:cNvSpPr>
          <p:nvPr>
            <p:ph type="title"/>
          </p:nvPr>
        </p:nvSpPr>
        <p:spPr>
          <a:xfrm>
            <a:off x="814388" y="263958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" y="681736"/>
            <a:ext cx="2487168" cy="470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" y="1243584"/>
            <a:ext cx="2048256" cy="5608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8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7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4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9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" y="1410208"/>
            <a:ext cx="2487168" cy="435864"/>
          </a:xfrm>
        </p:spPr>
        <p:txBody>
          <a:bodyPr anchor="t"/>
          <a:lstStyle>
            <a:lvl1pPr algn="l">
              <a:defRPr sz="1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" y="930148"/>
            <a:ext cx="2487168" cy="480060"/>
          </a:xfrm>
        </p:spPr>
        <p:txBody>
          <a:bodyPr anchor="b"/>
          <a:lstStyle>
            <a:lvl1pPr marL="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1pPr>
            <a:lvl2pPr marL="146304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92608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3pPr>
            <a:lvl4pPr marL="438912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4pPr>
            <a:lvl5pPr marL="585216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5pPr>
            <a:lvl6pPr marL="73152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6pPr>
            <a:lvl7pPr marL="877824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7pPr>
            <a:lvl8pPr marL="1024128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8pPr>
            <a:lvl9pPr marL="1170432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9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" y="512064"/>
            <a:ext cx="1292352" cy="1448308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" y="512064"/>
            <a:ext cx="1292352" cy="1448308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3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" y="491236"/>
            <a:ext cx="1292860" cy="204724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46304" indent="0">
              <a:buNone/>
              <a:defRPr sz="600" b="1"/>
            </a:lvl2pPr>
            <a:lvl3pPr marL="292608" indent="0">
              <a:buNone/>
              <a:defRPr sz="600" b="1"/>
            </a:lvl3pPr>
            <a:lvl4pPr marL="438912" indent="0">
              <a:buNone/>
              <a:defRPr sz="500" b="1"/>
            </a:lvl4pPr>
            <a:lvl5pPr marL="585216" indent="0">
              <a:buNone/>
              <a:defRPr sz="500" b="1"/>
            </a:lvl5pPr>
            <a:lvl6pPr marL="731520" indent="0">
              <a:buNone/>
              <a:defRPr sz="500" b="1"/>
            </a:lvl6pPr>
            <a:lvl7pPr marL="877824" indent="0">
              <a:buNone/>
              <a:defRPr sz="500" b="1"/>
            </a:lvl7pPr>
            <a:lvl8pPr marL="1024128" indent="0">
              <a:buNone/>
              <a:defRPr sz="500" b="1"/>
            </a:lvl8pPr>
            <a:lvl9pPr marL="1170432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" y="695960"/>
            <a:ext cx="1292860" cy="1264412"/>
          </a:xfrm>
        </p:spPr>
        <p:txBody>
          <a:bodyPr/>
          <a:lstStyle>
            <a:lvl1pPr>
              <a:defRPr sz="800"/>
            </a:lvl1pPr>
            <a:lvl2pPr>
              <a:defRPr sz="600"/>
            </a:lvl2pPr>
            <a:lvl3pPr>
              <a:defRPr sz="600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" y="491236"/>
            <a:ext cx="1293368" cy="204724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46304" indent="0">
              <a:buNone/>
              <a:defRPr sz="600" b="1"/>
            </a:lvl2pPr>
            <a:lvl3pPr marL="292608" indent="0">
              <a:buNone/>
              <a:defRPr sz="600" b="1"/>
            </a:lvl3pPr>
            <a:lvl4pPr marL="438912" indent="0">
              <a:buNone/>
              <a:defRPr sz="500" b="1"/>
            </a:lvl4pPr>
            <a:lvl5pPr marL="585216" indent="0">
              <a:buNone/>
              <a:defRPr sz="500" b="1"/>
            </a:lvl5pPr>
            <a:lvl6pPr marL="731520" indent="0">
              <a:buNone/>
              <a:defRPr sz="500" b="1"/>
            </a:lvl6pPr>
            <a:lvl7pPr marL="877824" indent="0">
              <a:buNone/>
              <a:defRPr sz="500" b="1"/>
            </a:lvl7pPr>
            <a:lvl8pPr marL="1024128" indent="0">
              <a:buNone/>
              <a:defRPr sz="500" b="1"/>
            </a:lvl8pPr>
            <a:lvl9pPr marL="1170432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" y="695960"/>
            <a:ext cx="1293368" cy="1264412"/>
          </a:xfrm>
        </p:spPr>
        <p:txBody>
          <a:bodyPr/>
          <a:lstStyle>
            <a:lvl1pPr>
              <a:defRPr sz="800"/>
            </a:lvl1pPr>
            <a:lvl2pPr>
              <a:defRPr sz="600"/>
            </a:lvl2pPr>
            <a:lvl3pPr>
              <a:defRPr sz="600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26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8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25391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6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" y="87376"/>
            <a:ext cx="962660" cy="371856"/>
          </a:xfrm>
        </p:spPr>
        <p:txBody>
          <a:bodyPr anchor="b"/>
          <a:lstStyle>
            <a:lvl1pPr algn="l">
              <a:defRPr sz="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" y="87376"/>
            <a:ext cx="1635760" cy="1872996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" y="459232"/>
            <a:ext cx="962660" cy="1501140"/>
          </a:xfrm>
        </p:spPr>
        <p:txBody>
          <a:bodyPr/>
          <a:lstStyle>
            <a:lvl1pPr marL="0" indent="0">
              <a:buNone/>
              <a:defRPr sz="400"/>
            </a:lvl1pPr>
            <a:lvl2pPr marL="146304" indent="0">
              <a:buNone/>
              <a:defRPr sz="400"/>
            </a:lvl2pPr>
            <a:lvl3pPr marL="292608" indent="0">
              <a:buNone/>
              <a:defRPr sz="300"/>
            </a:lvl3pPr>
            <a:lvl4pPr marL="438912" indent="0">
              <a:buNone/>
              <a:defRPr sz="300"/>
            </a:lvl4pPr>
            <a:lvl5pPr marL="585216" indent="0">
              <a:buNone/>
              <a:defRPr sz="300"/>
            </a:lvl5pPr>
            <a:lvl6pPr marL="731520" indent="0">
              <a:buNone/>
              <a:defRPr sz="300"/>
            </a:lvl6pPr>
            <a:lvl7pPr marL="877824" indent="0">
              <a:buNone/>
              <a:defRPr sz="300"/>
            </a:lvl7pPr>
            <a:lvl8pPr marL="1024128" indent="0">
              <a:buNone/>
              <a:defRPr sz="300"/>
            </a:lvl8pPr>
            <a:lvl9pPr marL="1170432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1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" y="1536192"/>
            <a:ext cx="1755648" cy="181356"/>
          </a:xfrm>
        </p:spPr>
        <p:txBody>
          <a:bodyPr anchor="b"/>
          <a:lstStyle>
            <a:lvl1pPr algn="l">
              <a:defRPr sz="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" y="196088"/>
            <a:ext cx="1755648" cy="1316736"/>
          </a:xfrm>
        </p:spPr>
        <p:txBody>
          <a:bodyPr/>
          <a:lstStyle>
            <a:lvl1pPr marL="0" indent="0">
              <a:buNone/>
              <a:defRPr sz="1000"/>
            </a:lvl1pPr>
            <a:lvl2pPr marL="146304" indent="0">
              <a:buNone/>
              <a:defRPr sz="900"/>
            </a:lvl2pPr>
            <a:lvl3pPr marL="292608" indent="0">
              <a:buNone/>
              <a:defRPr sz="800"/>
            </a:lvl3pPr>
            <a:lvl4pPr marL="438912" indent="0">
              <a:buNone/>
              <a:defRPr sz="600"/>
            </a:lvl4pPr>
            <a:lvl5pPr marL="585216" indent="0">
              <a:buNone/>
              <a:defRPr sz="600"/>
            </a:lvl5pPr>
            <a:lvl6pPr marL="731520" indent="0">
              <a:buNone/>
              <a:defRPr sz="600"/>
            </a:lvl6pPr>
            <a:lvl7pPr marL="877824" indent="0">
              <a:buNone/>
              <a:defRPr sz="600"/>
            </a:lvl7pPr>
            <a:lvl8pPr marL="1024128" indent="0">
              <a:buNone/>
              <a:defRPr sz="600"/>
            </a:lvl8pPr>
            <a:lvl9pPr marL="1170432" indent="0">
              <a:buNone/>
              <a:defRPr sz="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" y="1717548"/>
            <a:ext cx="1755648" cy="257556"/>
          </a:xfrm>
        </p:spPr>
        <p:txBody>
          <a:bodyPr/>
          <a:lstStyle>
            <a:lvl1pPr marL="0" indent="0">
              <a:buNone/>
              <a:defRPr sz="400"/>
            </a:lvl1pPr>
            <a:lvl2pPr marL="146304" indent="0">
              <a:buNone/>
              <a:defRPr sz="400"/>
            </a:lvl2pPr>
            <a:lvl3pPr marL="292608" indent="0">
              <a:buNone/>
              <a:defRPr sz="300"/>
            </a:lvl3pPr>
            <a:lvl4pPr marL="438912" indent="0">
              <a:buNone/>
              <a:defRPr sz="300"/>
            </a:lvl4pPr>
            <a:lvl5pPr marL="585216" indent="0">
              <a:buNone/>
              <a:defRPr sz="300"/>
            </a:lvl5pPr>
            <a:lvl6pPr marL="731520" indent="0">
              <a:buNone/>
              <a:defRPr sz="300"/>
            </a:lvl6pPr>
            <a:lvl7pPr marL="877824" indent="0">
              <a:buNone/>
              <a:defRPr sz="300"/>
            </a:lvl7pPr>
            <a:lvl8pPr marL="1024128" indent="0">
              <a:buNone/>
              <a:defRPr sz="300"/>
            </a:lvl8pPr>
            <a:lvl9pPr marL="1170432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86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19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" y="87884"/>
            <a:ext cx="658368" cy="18724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" y="87884"/>
            <a:ext cx="1926336" cy="18724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17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7D1088-45D1-4D4A-9A89-7D61BA508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5041" y="1695450"/>
            <a:ext cx="0" cy="460216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49193" y="1695450"/>
            <a:ext cx="3162435" cy="3359876"/>
          </a:xfrm>
          <a:prstGeom prst="rect">
            <a:avLst/>
          </a:prstGeom>
          <a:solidFill>
            <a:schemeClr val="bg1"/>
          </a:solidFill>
        </p:spPr>
        <p:txBody>
          <a:bodyPr lIns="273600" tIns="180000" rIns="91440" bIns="46800" anchor="t" anchorCtr="0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49193" y="5055353"/>
            <a:ext cx="3162435" cy="1234349"/>
          </a:xfrm>
          <a:prstGeom prst="rect">
            <a:avLst/>
          </a:prstGeom>
          <a:solidFill>
            <a:schemeClr val="bg1"/>
          </a:solidFill>
        </p:spPr>
        <p:txBody>
          <a:bodyPr lIns="27360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BB4A60-29F7-3D4E-A51D-D6FF11AB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3964CD-E85C-F247-89D1-B35C7FB7DD2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acc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87807" y="571500"/>
            <a:ext cx="7475153" cy="1119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1CAAB-00F4-184E-88C4-75D6880DC45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7797" y="1893888"/>
            <a:ext cx="7479506" cy="44751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02A0-9646-4147-8DBB-1BF33177D5D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C2BAD-9516-2B47-9900-7FC05ED2F0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27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"/>
          <p:cNvSpPr>
            <a:spLocks noGrp="1"/>
          </p:cNvSpPr>
          <p:nvPr>
            <p:ph type="sldNum" sz="quarter" idx="10"/>
          </p:nvPr>
        </p:nvSpPr>
        <p:spPr>
          <a:xfrm>
            <a:off x="268303" y="6546850"/>
            <a:ext cx="331787" cy="152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F40768BA-87E6-4842-BA8A-6DE24D442FF2}" type="slidenum">
              <a:rPr lang="en-US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0589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440" y="586288"/>
            <a:ext cx="3136763" cy="2369187"/>
          </a:xfrm>
          <a:prstGeom prst="rect">
            <a:avLst/>
          </a:prstGeom>
          <a:solidFill>
            <a:schemeClr val="bg1"/>
          </a:solidFill>
        </p:spPr>
        <p:txBody>
          <a:bodyPr lIns="273600" t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24DE9C-5609-3C40-8934-CCB095F53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56822" y="648814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A223C01-11D7-E049-8252-D38AEC7B21E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71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;p3">
            <a:extLst>
              <a:ext uri="{FF2B5EF4-FFF2-40B4-BE49-F238E27FC236}">
                <a16:creationId xmlns:a16="http://schemas.microsoft.com/office/drawing/2014/main" id="{3ABF220E-6A48-1C4F-8031-DB4E6011E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739" y="2866710"/>
            <a:ext cx="6356220" cy="1124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11113" lvl="0" indent="1588" algn="l">
              <a:spcBef>
                <a:spcPts val="0"/>
              </a:spcBef>
              <a:spcAft>
                <a:spcPts val="0"/>
              </a:spcAft>
              <a:buSzPts val="3600"/>
              <a:buNone/>
              <a:tabLst/>
              <a:defRPr sz="4000" b="0" i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56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53615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with paragraph text" userDrawn="1">
  <p:cSld name="Layout with paragraph 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;p3">
            <a:extLst>
              <a:ext uri="{FF2B5EF4-FFF2-40B4-BE49-F238E27FC236}">
                <a16:creationId xmlns:a16="http://schemas.microsoft.com/office/drawing/2014/main" id="{3181D711-64CC-9046-9F20-815219621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745" y="343825"/>
            <a:ext cx="8024255" cy="11223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26;p3">
            <a:extLst>
              <a:ext uri="{FF2B5EF4-FFF2-40B4-BE49-F238E27FC236}">
                <a16:creationId xmlns:a16="http://schemas.microsoft.com/office/drawing/2014/main" id="{8EA5E445-D656-6641-BF30-B62D82A60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1742" y="1632560"/>
            <a:ext cx="5281060" cy="45345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9525" lvl="0" indent="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5000"/>
              <a:buFontTx/>
              <a:buNone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" name="Shape 18">
            <a:extLst>
              <a:ext uri="{FF2B5EF4-FFF2-40B4-BE49-F238E27FC236}">
                <a16:creationId xmlns:a16="http://schemas.microsoft.com/office/drawing/2014/main" id="{6F9F6628-C595-E943-BD77-A25A9434A11B}"/>
              </a:ext>
            </a:extLst>
          </p:cNvPr>
          <p:cNvSpPr txBox="1"/>
          <p:nvPr userDrawn="1"/>
        </p:nvSpPr>
        <p:spPr>
          <a:xfrm>
            <a:off x="8686800" y="6454711"/>
            <a:ext cx="374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fld id="{00000000-1234-1234-1234-123412341234}" type="slidenum">
              <a:rPr lang="en-GB" sz="1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/>
              <a:t>‹#›</a:t>
            </a:fld>
            <a:endParaRPr sz="1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28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7041"/>
            <a:ext cx="8229600" cy="8806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14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7041"/>
            <a:ext cx="8229600" cy="8806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63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537041"/>
            <a:ext cx="8229600" cy="8806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3A9AD9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80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D01F49B8-80DB-4792-BC90-507D80C341DD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99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3B7E7AA5-C96B-4724-849C-17711D9BC003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397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36861628-5365-4790-AD01-3B32E2B9B443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9490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AF6EF075-650A-4D08-95E1-4693BF5B295C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246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698420EA-4FDC-41FE-891B-6528EF2D10BA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0515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A150C4A9-7208-4B29-ABB0-A08D81F78ACD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9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84062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CB1760BE-6394-4331-B4D5-C9F049AAE264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4619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06295C0C-F590-4389-B565-F2FC7A73E91E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518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FD72D6AF-4350-4EE6-BB3B-6EB7FC5698EF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751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8BDE2E24-0DF6-49BC-A946-8FDF99BD995A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016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C9486DB0-C4A3-4113-AA3E-64B0BAE2C184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912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69E96073-4DE9-4C51-BDA3-E3A3CB165C11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8222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4E437467-0263-4FA2-9B4F-3A117A1A9556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7454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C608C788-6210-4414-A380-F4BE22004B4F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8832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82CAF189-C823-4946-8F11-0C9D8FBED780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96336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33D53197-2450-4845-B849-80967977CA18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42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979346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39E1A3DB-0034-4EBC-BFDB-A281528F5E64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8848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24B21D44-9783-4378-B163-4BA9117A16D0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373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68168" y="6546850"/>
            <a:ext cx="332642" cy="1793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4A158F02-F338-46F4-A09A-54B8D0733D63}" type="slidenum">
              <a:rPr lang="en-GB" altLang="en-US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GB" alt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899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;p3">
            <a:extLst>
              <a:ext uri="{FF2B5EF4-FFF2-40B4-BE49-F238E27FC236}">
                <a16:creationId xmlns:a16="http://schemas.microsoft.com/office/drawing/2014/main" id="{3169D907-9B9D-774B-B8B8-0614C36F5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744" y="343825"/>
            <a:ext cx="8024255" cy="11223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0" name="Google Shape;26;p3">
            <a:extLst>
              <a:ext uri="{FF2B5EF4-FFF2-40B4-BE49-F238E27FC236}">
                <a16:creationId xmlns:a16="http://schemas.microsoft.com/office/drawing/2014/main" id="{7CBAA379-7C55-0A4C-8E79-215F48888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1742" y="1632560"/>
            <a:ext cx="5281060" cy="45345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9525" lvl="0" indent="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5000"/>
              <a:buFontTx/>
              <a:buNone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" name="Shape 18">
            <a:extLst>
              <a:ext uri="{FF2B5EF4-FFF2-40B4-BE49-F238E27FC236}">
                <a16:creationId xmlns:a16="http://schemas.microsoft.com/office/drawing/2014/main" id="{E452DC6E-D284-DA4A-B95E-C40FCD559981}"/>
              </a:ext>
            </a:extLst>
          </p:cNvPr>
          <p:cNvSpPr txBox="1"/>
          <p:nvPr userDrawn="1"/>
        </p:nvSpPr>
        <p:spPr>
          <a:xfrm>
            <a:off x="8686800" y="6454711"/>
            <a:ext cx="374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457200">
              <a:buClrTx/>
              <a:buFontTx/>
              <a:buNone/>
            </a:pPr>
            <a:fld id="{00000000-1234-1234-1234-123412341234}" type="slidenum">
              <a:rPr lang="en-GB" sz="1000" kern="1200">
                <a:latin typeface="Arial" panose="020B0604020202020204" pitchFamily="34" charset="0"/>
                <a:cs typeface="Arial" panose="020B0604020202020204" pitchFamily="34" charset="0"/>
              </a:rPr>
              <a:pPr algn="r" defTabSz="457200">
                <a:buClrTx/>
                <a:buFontTx/>
                <a:buNone/>
              </a:pPr>
              <a:t>‹#›</a:t>
            </a:fld>
            <a:endParaRPr sz="10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902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1A1A-7000-C547-80BB-651217828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9EF3E-EB39-094B-8552-54D48F83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A211-59EE-5D47-BF34-DC39F6AE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7F35B-D130-CF4F-BE9A-E989E4F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5F8C9-E45E-1543-8217-DB255007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560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2B8E-5F32-6549-B563-08AECEEC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F2F7-69E0-DA43-9D96-C9F9BB9D2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3F075-482E-6A45-82F8-9B1236AC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CC73-4A70-AE42-B0E2-B340B620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06ABE-1766-9448-94DB-8D660BFC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36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3C4A-D8B2-894E-8365-7BC13D15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5F799-ECEB-0C48-8F0E-68F2A8919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99250-6F3B-7D49-9E8A-FD2AF6DB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22569-AC02-B649-9EFC-62C32D36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B011-3304-264F-AFBE-59CCF46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10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30FB-0FED-9D47-8641-9510799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2384-2725-D441-BEA6-2CE3C770C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CCBE6-BADC-2F4E-95F1-08916D183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B895-5C31-A243-9F3C-367FE154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4E58B-B207-6842-9F24-C7770E90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44B2E-6EED-8C44-9C2C-9FBF43B3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098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E4E8-829D-5945-9FAE-0FC8524A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33688-DA8A-A640-929E-F1D9ED72D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B1CC3-80FA-3F42-938F-A79CE7BB4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BC5A5-0D06-E448-88A7-60F098A6C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EC28D-1F38-804E-80AC-D19EE78C5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6F0FE-390D-C545-A12E-C2CFEBE1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EB607-C921-164B-BC91-C8EB9D74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348E8-2C96-7D46-8406-4AE99232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4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F5DE-6858-BC49-B874-802AB09F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2949E-F3B0-F54E-836C-989FC34A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DA331-D5C0-A045-A897-837AD585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1583C-A473-9740-A8AA-A9CE6C17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9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247972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3A2F5-6533-8145-90E0-9CB93FFD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738B5-3E55-9842-8F78-8120CDAD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8343-9A8C-FB47-B4F6-0B14714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998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2AC-2D17-214F-BD0D-C038FF55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DFB-0DF4-D84A-AFB5-CE6B54B4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11F35-CE27-3044-B52E-C6E1BAF38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BF657-8A2A-1142-9407-E1753073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7C898-21FF-6043-A05C-AE03873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A504F-134D-8F44-B5C2-50CD3BFF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194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52B0-85A9-924E-B2C6-C79A6AE1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B11FF-DE46-8747-A25C-0189C9ACD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02EB6-C13B-2943-9449-9B19D2CE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9788B-CDAA-524C-BA86-CCF7A4D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1A80B-7A7C-FC4C-8EB3-298A41F3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847C4-E2E2-6F4E-B65F-7EC15816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80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0FB6-24D1-5948-B6E7-7690A5CC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AC8F3-CFBC-B34C-A960-B3F638ADA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FC1E-933D-134F-9CF8-6D8B31F1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89E3-7A73-FD4E-9572-B91EFBF6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12D0-09A9-D64A-9AEA-772706F1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716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A41F6-57A5-864B-94CD-C9511DA5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F61E0-0718-344D-8C19-61F5ACB1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30DEE-53EB-0747-8A95-DDDE9A84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5753-0507-47E9-9F62-D4EC20F50CAE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04/09/2025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945BE-0C17-254C-8C7E-928B9689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664C-D789-5D4C-A959-2840A744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A7B9E-6E59-4C8E-BD96-E0F3EF6237B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669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">
  <p:cSld name="Number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67916" y="417601"/>
            <a:ext cx="8208169" cy="111592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36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67916" y="1809750"/>
            <a:ext cx="6682804" cy="378142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42900" algn="l" rtl="0">
              <a:lnSpc>
                <a:spcPct val="122222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‒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‒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64"/>
          <p:cNvSpPr txBox="1">
            <a:spLocks noGrp="1"/>
          </p:cNvSpPr>
          <p:nvPr>
            <p:ph type="sldNum" idx="10"/>
          </p:nvPr>
        </p:nvSpPr>
        <p:spPr>
          <a:xfrm>
            <a:off x="8539163" y="6516689"/>
            <a:ext cx="236935" cy="1095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36460-E855-42F3-A048-62BE36FCBB9E}" type="slidenum">
              <a:rPr lang="en-GB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hape 165"/>
          <p:cNvSpPr txBox="1">
            <a:spLocks noGrp="1"/>
          </p:cNvSpPr>
          <p:nvPr>
            <p:ph type="ftr" idx="11"/>
          </p:nvPr>
        </p:nvSpPr>
        <p:spPr>
          <a:xfrm>
            <a:off x="5163742" y="6516689"/>
            <a:ext cx="3315890" cy="1095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 dirty="0">
                <a:solidFill>
                  <a:prstClr val="black">
                    <a:tint val="75000"/>
                  </a:prstClr>
                </a:solidFill>
              </a:rPr>
              <a:t>A guide for tutors to changes in the Edexcel GCSE (9-1) Mathematics (2015)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0383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496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143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463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4EE3-A83A-4C18-90EA-D824EF1C32AF}" type="datetimeFigureOut">
              <a:rPr lang="en-GB" smtClean="0"/>
              <a:t>04/09/2025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C38E2-8BD5-43B0-B223-B29EE446C8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61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" y="87884"/>
            <a:ext cx="2633472" cy="365760"/>
          </a:xfrm>
          <a:prstGeom prst="rect">
            <a:avLst/>
          </a:prstGeom>
        </p:spPr>
        <p:txBody>
          <a:bodyPr vert="horz" lIns="29261" tIns="14630" rIns="29261" bIns="1463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" y="512064"/>
            <a:ext cx="2633472" cy="1448308"/>
          </a:xfrm>
          <a:prstGeom prst="rect">
            <a:avLst/>
          </a:prstGeom>
        </p:spPr>
        <p:txBody>
          <a:bodyPr vert="horz" lIns="29261" tIns="14630" rIns="29261" bIns="1463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" y="2034032"/>
            <a:ext cx="682752" cy="116840"/>
          </a:xfrm>
          <a:prstGeom prst="rect">
            <a:avLst/>
          </a:prstGeom>
        </p:spPr>
        <p:txBody>
          <a:bodyPr vert="horz" lIns="29261" tIns="14630" rIns="29261" bIns="14630" rtlCol="0" anchor="ctr"/>
          <a:lstStyle>
            <a:lvl1pPr algn="l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">
              <a:buClrTx/>
              <a:buFontTx/>
              <a:buNone/>
            </a:pPr>
            <a:fld id="{5BCAD085-E8A6-8845-BD4E-CB4CCA059FC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">
                <a:buClrTx/>
                <a:buFontTx/>
                <a:buNone/>
              </a:pPr>
              <a:t>9/4/2025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" y="2034032"/>
            <a:ext cx="926592" cy="116840"/>
          </a:xfrm>
          <a:prstGeom prst="rect">
            <a:avLst/>
          </a:prstGeom>
        </p:spPr>
        <p:txBody>
          <a:bodyPr vert="horz" lIns="29261" tIns="14630" rIns="29261" bIns="14630" rtlCol="0" anchor="ctr"/>
          <a:lstStyle>
            <a:lvl1pPr algn="ct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">
              <a:buClrTx/>
              <a:buFontTx/>
              <a:buNone/>
            </a:pPr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" y="2034032"/>
            <a:ext cx="682752" cy="116840"/>
          </a:xfrm>
          <a:prstGeom prst="rect">
            <a:avLst/>
          </a:prstGeom>
        </p:spPr>
        <p:txBody>
          <a:bodyPr vert="horz" lIns="29261" tIns="14630" rIns="29261" bIns="14630" rtlCol="0" anchor="ctr"/>
          <a:lstStyle>
            <a:lvl1pPr algn="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">
              <a:buClrTx/>
              <a:buFontTx/>
              <a:buNone/>
            </a:pPr>
            <a:fld id="{C1FF6DA9-008F-8B48-92A6-B652298478B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"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8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146304" rtl="0" eaLnBrk="1" latinLnBrk="0" hangingPunct="1">
        <a:spcBef>
          <a:spcPct val="0"/>
        </a:spcBef>
        <a:buNone/>
        <a:defRPr sz="1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46304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-91440" algn="l" defTabSz="146304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73152" algn="l" defTabSz="14630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" indent="-73152" algn="l" defTabSz="146304" rtl="0" eaLnBrk="1" latinLnBrk="0" hangingPunct="1">
        <a:spcBef>
          <a:spcPct val="20000"/>
        </a:spcBef>
        <a:buFont typeface="Arial"/>
        <a:buChar char="–"/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" indent="-73152" algn="l" defTabSz="146304" rtl="0" eaLnBrk="1" latinLnBrk="0" hangingPunct="1">
        <a:spcBef>
          <a:spcPct val="20000"/>
        </a:spcBef>
        <a:buFont typeface="Arial"/>
        <a:buChar char="»"/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" indent="-73152" algn="l" defTabSz="146304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" indent="-73152" algn="l" defTabSz="146304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73152" algn="l" defTabSz="146304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" indent="-73152" algn="l" defTabSz="146304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" algn="l" defTabSz="146304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655D-586E-6845-AE67-B05206A8C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6816" y="64881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buClrTx/>
              <a:buFontTx/>
              <a:buNone/>
              <a:defRPr/>
            </a:pPr>
            <a:fld id="{8AA4DBC8-4739-8E4E-8BD6-5C75040D97B1}" type="slidenum">
              <a:rPr lang="en-US" kern="1200">
                <a:solidFill>
                  <a:srgbClr val="000000"/>
                </a:solidFill>
              </a:rPr>
              <a:pPr>
                <a:buClrTx/>
                <a:buFontTx/>
                <a:buNone/>
                <a:defRPr/>
              </a:pPr>
              <a:t>‹#›</a:t>
            </a:fld>
            <a:endParaRPr lang="en-US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4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Open Sans Light" panose="020B0306030504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chemeClr val="tx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Open Sans Light" panose="020B0306030504020204" pitchFamily="34" charset="0"/>
          <a:ea typeface="+mn-ea"/>
          <a:cs typeface="Open Sans Semibold" panose="020B0606030504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+mn-ea"/>
          <a:cs typeface="Open Sans Semibold" panose="020B0606030504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Open Sans Light" panose="020B0306030504020204" pitchFamily="34" charset="0"/>
          <a:ea typeface="+mn-ea"/>
          <a:cs typeface="Open Sans Semibold" panose="020B0606030504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Open Sans Light" panose="020B0306030504020204" pitchFamily="34" charset="0"/>
          <a:ea typeface="+mn-ea"/>
          <a:cs typeface="Open Sans Semibold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E3F49-B282-DF4D-ADD6-F2D5D763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6F08-D0C2-554A-8D47-2794232AD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25374-0F24-FB45-8F96-F7E93D791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E25B5753-0507-47E9-9F62-D4EC20F50CAE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04/09/2025</a:t>
            </a:fld>
            <a:endParaRPr lang="en-GB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E981-C829-684D-9A50-8208291E4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GB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80550-561C-9F43-AEAB-C6E8A61AC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178A7B9E-6E59-4C8E-BD96-E0F3EF6237BA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GB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71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0.wdp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youtube.com/watch?v=rDX93WuCCU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youtube.com/watch?v=jAinz-y6rU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3.wdp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endowmentfoundation.org.uk/tools/guidance-reports/" TargetMode="External"/><Relationship Id="rId2" Type="http://schemas.openxmlformats.org/officeDocument/2006/relationships/hyperlink" Target="https://deansforimpact.org/resources/the-science-oflearning/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educationendowmentfoundation.org.uk/evidence-summaries/evidence-reviews/improvingmathematics-in-key-stages-two-and-thre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microsoft.com/office/2007/relationships/hdphoto" Target="../media/hdphoto14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>
            <a:spLocks noGrp="1"/>
          </p:cNvSpPr>
          <p:nvPr>
            <p:ph type="ctrTitle"/>
          </p:nvPr>
        </p:nvSpPr>
        <p:spPr>
          <a:xfrm>
            <a:off x="1139870" y="2833011"/>
            <a:ext cx="6814159" cy="104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chemeClr val="dk1"/>
              </a:buClr>
              <a:buSzPts val="850"/>
            </a:pPr>
            <a:r>
              <a:rPr lang="en-GB" sz="6000" dirty="0"/>
              <a:t>Maths Skills in Science GCSE</a:t>
            </a:r>
            <a:br>
              <a:rPr lang="en-GB" sz="6000" dirty="0"/>
            </a:br>
            <a:r>
              <a:rPr lang="en-GB" sz="6000" dirty="0"/>
              <a:t>(ITTECF 3, 4, 6)</a:t>
            </a:r>
            <a:br>
              <a:rPr lang="en-GB" sz="6000" dirty="0"/>
            </a:br>
            <a:br>
              <a:rPr lang="en-GB" sz="3200" dirty="0"/>
            </a:br>
            <a:r>
              <a:rPr lang="en-GB" sz="3200" dirty="0">
                <a:solidFill>
                  <a:schemeClr val="tx1"/>
                </a:solidFill>
              </a:rPr>
              <a:t>‘</a:t>
            </a:r>
            <a:r>
              <a:rPr lang="en-GB" sz="3200" i="1" dirty="0">
                <a:solidFill>
                  <a:schemeClr val="tx1"/>
                </a:solidFill>
              </a:rPr>
              <a:t>Schools should tackle in-school inconsistency of teaching, making more good or outstanding, so that every pupil receives a good mathematics education’                        (OFSTED 2022)</a:t>
            </a:r>
            <a:endParaRPr sz="32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 txBox="1">
            <a:spLocks noGrp="1"/>
          </p:cNvSpPr>
          <p:nvPr>
            <p:ph type="body" idx="1"/>
          </p:nvPr>
        </p:nvSpPr>
        <p:spPr>
          <a:xfrm>
            <a:off x="457200" y="1219867"/>
            <a:ext cx="8229600" cy="49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200" dirty="0"/>
              <a:t>Question from Physics foundation paper involving standard form </a:t>
            </a:r>
          </a:p>
          <a:p>
            <a:r>
              <a:rPr lang="en-GB" sz="2200" dirty="0"/>
              <a:t>and significant figures.</a:t>
            </a:r>
            <a:endParaRPr sz="2200"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sz="2000" dirty="0"/>
          </a:p>
          <a:p>
            <a:r>
              <a:rPr lang="en-GB" b="1" dirty="0">
                <a:solidFill>
                  <a:srgbClr val="0070C0"/>
                </a:solidFill>
              </a:rPr>
              <a:t>Discuss how you would teach students to </a:t>
            </a:r>
          </a:p>
          <a:p>
            <a:r>
              <a:rPr lang="en-GB" b="1" dirty="0">
                <a:solidFill>
                  <a:srgbClr val="0070C0"/>
                </a:solidFill>
              </a:rPr>
              <a:t>access this question. </a:t>
            </a:r>
            <a:endParaRPr b="1" dirty="0">
              <a:solidFill>
                <a:srgbClr val="0070C0"/>
              </a:solidFill>
            </a:endParaRP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542" name="Google Shape;542;p45"/>
          <p:cNvSpPr txBox="1">
            <a:spLocks noGrp="1"/>
          </p:cNvSpPr>
          <p:nvPr>
            <p:ph type="title"/>
          </p:nvPr>
        </p:nvSpPr>
        <p:spPr>
          <a:xfrm>
            <a:off x="1199509" y="277606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Activity </a:t>
            </a:r>
            <a:endParaRPr dirty="0"/>
          </a:p>
        </p:txBody>
      </p:sp>
      <p:pic>
        <p:nvPicPr>
          <p:cNvPr id="544" name="Google Shape;544;p45" descr="Standard form" title="Exam question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79" b="61027"/>
          <a:stretch/>
        </p:blipFill>
        <p:spPr>
          <a:xfrm>
            <a:off x="122830" y="2294622"/>
            <a:ext cx="8884692" cy="2250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570" y="1501453"/>
            <a:ext cx="7601803" cy="3766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7764" y="245310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65924" y="2676856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355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539" y="568475"/>
            <a:ext cx="6801380" cy="3229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791" y="3972948"/>
            <a:ext cx="6540875" cy="2741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527764" y="4537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6734" y="5858154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32%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7154" y="1169882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86%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4168" y="5157192"/>
            <a:ext cx="2018501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</a:rPr>
              <a:t>Foundation</a:t>
            </a:r>
          </a:p>
        </p:txBody>
      </p:sp>
    </p:spTree>
    <p:extLst>
      <p:ext uri="{BB962C8B-B14F-4D97-AF65-F5344CB8AC3E}">
        <p14:creationId xmlns:p14="http://schemas.microsoft.com/office/powerpoint/2010/main" val="13901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" y="891641"/>
            <a:ext cx="6605516" cy="5754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7764" y="245310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9094" y="3998444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21%</a:t>
            </a:r>
          </a:p>
        </p:txBody>
      </p:sp>
    </p:spTree>
    <p:extLst>
      <p:ext uri="{BB962C8B-B14F-4D97-AF65-F5344CB8AC3E}">
        <p14:creationId xmlns:p14="http://schemas.microsoft.com/office/powerpoint/2010/main" val="118028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441" y="1268033"/>
            <a:ext cx="8011235" cy="4859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7764" y="245310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4425" y="4350239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28%</a:t>
            </a:r>
          </a:p>
        </p:txBody>
      </p:sp>
    </p:spTree>
    <p:extLst>
      <p:ext uri="{BB962C8B-B14F-4D97-AF65-F5344CB8AC3E}">
        <p14:creationId xmlns:p14="http://schemas.microsoft.com/office/powerpoint/2010/main" val="5478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900" y="646331"/>
            <a:ext cx="5646658" cy="6013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7764" y="0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8580" y="5254038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317817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3950" y="637220"/>
            <a:ext cx="5644558" cy="6138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7764" y="-9111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0969" y="3834671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7706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53707"/>
          <a:stretch/>
        </p:blipFill>
        <p:spPr bwMode="auto">
          <a:xfrm>
            <a:off x="1285373" y="1037713"/>
            <a:ext cx="6002243" cy="2715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644" y="4958119"/>
            <a:ext cx="6319699" cy="144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527764" y="245310"/>
            <a:ext cx="5876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Guess the Success Rate?</a:t>
            </a:r>
            <a:r>
              <a:rPr lang="en-GB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2118" y="2889826"/>
            <a:ext cx="10775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52%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2554" y="4107077"/>
            <a:ext cx="2632452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</a:rPr>
              <a:t>Foundation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8576" y="5213095"/>
            <a:ext cx="817853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4%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8201" y="2884529"/>
            <a:ext cx="2632452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</a:rPr>
              <a:t>Foundation</a:t>
            </a:r>
          </a:p>
        </p:txBody>
      </p:sp>
    </p:spTree>
    <p:extLst>
      <p:ext uri="{BB962C8B-B14F-4D97-AF65-F5344CB8AC3E}">
        <p14:creationId xmlns:p14="http://schemas.microsoft.com/office/powerpoint/2010/main" val="26406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878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7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 idx="4294967295"/>
          </p:nvPr>
        </p:nvSpPr>
        <p:spPr>
          <a:xfrm>
            <a:off x="327549" y="157163"/>
            <a:ext cx="7305675" cy="6477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en-GB" sz="4400" dirty="0">
                <a:solidFill>
                  <a:srgbClr val="9D134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 </a:t>
            </a:r>
            <a:r>
              <a:rPr lang="en-GB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Session Leader</a:t>
            </a:r>
            <a:r>
              <a:rPr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:- Pietro Tozzi</a:t>
            </a:r>
          </a:p>
        </p:txBody>
      </p:sp>
      <p:sp>
        <p:nvSpPr>
          <p:cNvPr id="83971" name="Shape 54"/>
          <p:cNvSpPr txBox="1">
            <a:spLocks noGrp="1"/>
          </p:cNvSpPr>
          <p:nvPr>
            <p:ph type="body" idx="4294967295"/>
          </p:nvPr>
        </p:nvSpPr>
        <p:spPr>
          <a:xfrm>
            <a:off x="253290" y="844112"/>
            <a:ext cx="8494926" cy="5400675"/>
          </a:xfrm>
          <a:prstGeom prst="rect">
            <a:avLst/>
          </a:prstGeom>
        </p:spPr>
        <p:txBody>
          <a:bodyPr/>
          <a:lstStyle/>
          <a:p>
            <a:pPr marL="377825" indent="-377825" defTabSz="787400">
              <a:lnSpc>
                <a:spcPct val="120000"/>
              </a:lnSpc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40 years’ experience of teaching/training                     in London comprehensive schools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Head of Department Experience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Mentored over 150 ITT trainees and ECTs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Senior Lecturer &amp; Course Lead (PGCE Maths) at                St Mary’s University, Twickenham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Acted as a case study for an awarding body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Assisted in the writing of the GCSE 2010 Modular</a:t>
            </a:r>
            <a:r>
              <a:rPr lang="en-GB" altLang="en-US" sz="2500" dirty="0">
                <a:latin typeface="Arial" pitchFamily="34" charset="0"/>
                <a:cs typeface="Arial" pitchFamily="34" charset="0"/>
              </a:rPr>
              <a:t>,</a:t>
            </a:r>
            <a:r>
              <a:rPr lang="en-US" altLang="en-US" sz="2500" dirty="0">
                <a:latin typeface="Arial" pitchFamily="34" charset="0"/>
                <a:cs typeface="Arial" pitchFamily="34" charset="0"/>
              </a:rPr>
              <a:t> Linked Pair Pilo</a:t>
            </a:r>
            <a:r>
              <a:rPr lang="en-GB" altLang="en-US" sz="2500" dirty="0">
                <a:latin typeface="Arial" pitchFamily="34" charset="0"/>
                <a:cs typeface="Arial" pitchFamily="34" charset="0"/>
              </a:rPr>
              <a:t>t  &amp; A-Level (2017)</a:t>
            </a:r>
            <a:r>
              <a:rPr lang="en-US" altLang="en-US" sz="2500" dirty="0">
                <a:latin typeface="Arial" pitchFamily="34" charset="0"/>
                <a:cs typeface="Arial" pitchFamily="34" charset="0"/>
              </a:rPr>
              <a:t> Schemes of Work</a:t>
            </a:r>
          </a:p>
          <a:p>
            <a:pPr marL="377825" indent="-377825" defTabSz="787400">
              <a:lnSpc>
                <a:spcPct val="120000"/>
              </a:lnSpc>
              <a:spcBef>
                <a:spcPts val="1100"/>
              </a:spcBef>
              <a:buClr>
                <a:srgbClr val="2479BD"/>
              </a:buClr>
              <a:buSzPct val="80000"/>
              <a:buFont typeface="Verdana" pitchFamily="34" charset="0"/>
              <a:buChar char="•"/>
              <a:defRPr/>
            </a:pPr>
            <a:r>
              <a:rPr lang="en-US" altLang="en-US" sz="2500" dirty="0">
                <a:latin typeface="Arial" pitchFamily="34" charset="0"/>
                <a:cs typeface="Arial" pitchFamily="34" charset="0"/>
              </a:rPr>
              <a:t>Nominated for a National Teac</a:t>
            </a:r>
            <a:r>
              <a:rPr lang="en-US" altLang="en-US" sz="2600" dirty="0">
                <a:latin typeface="Arial" pitchFamily="34" charset="0"/>
                <a:cs typeface="Arial" pitchFamily="34" charset="0"/>
              </a:rPr>
              <a:t>hing Award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64" y="157163"/>
            <a:ext cx="1375541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7240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5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0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1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162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3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7001" y="4651185"/>
            <a:ext cx="6697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hlinkClick r:id="rId6"/>
              </a:rPr>
              <a:t>Click here for a ‘Standard Form’ Video</a:t>
            </a:r>
            <a:endParaRPr lang="en-GB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117001" y="3998443"/>
            <a:ext cx="4980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hlinkClick r:id="rId7"/>
              </a:rPr>
              <a:t>Click here for a ‘Time’ Video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4675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964936"/>
            <a:ext cx="1615480" cy="89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30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22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5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91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10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65678" y="1648647"/>
            <a:ext cx="7100877" cy="5059041"/>
          </a:xfrm>
        </p:spPr>
        <p:txBody>
          <a:bodyPr/>
          <a:lstStyle/>
          <a:p>
            <a:pPr algn="ctr"/>
            <a:r>
              <a:rPr lang="en-GB" sz="5400" dirty="0"/>
              <a:t>What the examiners said…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2487" y="251432"/>
            <a:ext cx="6787979" cy="553998"/>
          </a:xfrm>
        </p:spPr>
        <p:txBody>
          <a:bodyPr/>
          <a:lstStyle/>
          <a:p>
            <a:r>
              <a:rPr lang="en-GB" dirty="0"/>
              <a:t>Maths Skills in Science</a:t>
            </a:r>
          </a:p>
        </p:txBody>
      </p:sp>
    </p:spTree>
    <p:extLst>
      <p:ext uri="{BB962C8B-B14F-4D97-AF65-F5344CB8AC3E}">
        <p14:creationId xmlns:p14="http://schemas.microsoft.com/office/powerpoint/2010/main" val="3594734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6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20" y="5886085"/>
            <a:ext cx="1472581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4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642"/>
            <a:ext cx="532263" cy="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58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6233160"/>
            <a:ext cx="1615480" cy="62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40780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42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26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886085"/>
            <a:ext cx="1615480" cy="9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" y="6219642"/>
            <a:ext cx="666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43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36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0" y="5775829"/>
            <a:ext cx="1615480" cy="109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37312"/>
            <a:ext cx="440051" cy="31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2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9458" y="122832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Sharing Resources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0286">
            <a:off x="2581275" y="1096358"/>
            <a:ext cx="3981450" cy="5267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9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6" y="1312958"/>
            <a:ext cx="8644539" cy="4692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51094" y="245662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Changing the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83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>
            <a:spLocks noGrp="1"/>
          </p:cNvSpPr>
          <p:nvPr>
            <p:ph type="body" idx="1"/>
          </p:nvPr>
        </p:nvSpPr>
        <p:spPr>
          <a:xfrm>
            <a:off x="449472" y="524614"/>
            <a:ext cx="8229600" cy="6333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GB" sz="2500" dirty="0"/>
              <a:t>Overall:</a:t>
            </a:r>
            <a:endParaRPr sz="2500" dirty="0"/>
          </a:p>
          <a:p>
            <a:pPr indent="-342900">
              <a:buSzPts val="1800"/>
              <a:buFont typeface="Arial"/>
              <a:buChar char="●"/>
            </a:pPr>
            <a:r>
              <a:rPr lang="en-GB" sz="2500" dirty="0"/>
              <a:t>Questions with a mathematical component were generally answered well.</a:t>
            </a:r>
            <a:endParaRPr sz="2500" dirty="0"/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GB" sz="2500" dirty="0"/>
              <a:t>Maths rarely resulted in candidates failing to successfully answer a question</a:t>
            </a:r>
            <a:endParaRPr sz="2500" dirty="0"/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GB" sz="2500" dirty="0"/>
              <a:t>When given an equation, candidates generally scored highly on calculations</a:t>
            </a:r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endParaRPr sz="1500" dirty="0"/>
          </a:p>
          <a:p>
            <a:pPr marL="0" indent="0"/>
            <a:r>
              <a:rPr lang="en-GB" sz="2500" dirty="0"/>
              <a:t>Where candidates ‘lost’ marks:</a:t>
            </a:r>
            <a:endParaRPr sz="2500" dirty="0"/>
          </a:p>
          <a:p>
            <a:pPr indent="-342900">
              <a:buSzPts val="1800"/>
              <a:buFont typeface="Arial"/>
              <a:buChar char="●"/>
            </a:pPr>
            <a:r>
              <a:rPr lang="en-GB" sz="2500" dirty="0"/>
              <a:t>Standard form - often well answered, but this is where marks if any were dropped </a:t>
            </a:r>
            <a:endParaRPr sz="2500" dirty="0"/>
          </a:p>
          <a:p>
            <a:pPr indent="-342900">
              <a:buSzPts val="1800"/>
              <a:buFont typeface="Arial"/>
              <a:buChar char="●"/>
            </a:pPr>
            <a:r>
              <a:rPr lang="en-GB" sz="2500" dirty="0"/>
              <a:t>Significant figures</a:t>
            </a:r>
            <a:endParaRPr sz="2500" dirty="0"/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GB" sz="2500" dirty="0"/>
              <a:t>Rounding</a:t>
            </a:r>
            <a:endParaRPr sz="2500" dirty="0"/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GB" sz="2500" dirty="0"/>
              <a:t>Units</a:t>
            </a:r>
            <a:endParaRPr sz="2500" dirty="0"/>
          </a:p>
          <a:p>
            <a:pPr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GB" sz="2500" dirty="0"/>
              <a:t>Conversions</a:t>
            </a:r>
            <a:endParaRPr sz="2500" dirty="0"/>
          </a:p>
          <a:p>
            <a:pPr>
              <a:spcBef>
                <a:spcPts val="0"/>
              </a:spcBef>
              <a:buSzPts val="1800"/>
            </a:pPr>
            <a:endParaRPr sz="1800" dirty="0"/>
          </a:p>
          <a:p>
            <a:pPr>
              <a:spcBef>
                <a:spcPts val="0"/>
              </a:spcBef>
              <a:buSzPts val="1800"/>
            </a:pPr>
            <a:endParaRPr sz="1800" dirty="0"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4388" y="154776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    Maths Questions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42" y="769163"/>
            <a:ext cx="5377004" cy="283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0" y="4411264"/>
            <a:ext cx="8886900" cy="2182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63003" y="122832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Changing the Subject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4270" y="792782"/>
            <a:ext cx="8886900" cy="3200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/>
              <a:t> </a:t>
            </a:r>
            <a:endParaRPr lang="en-GB" sz="2000" dirty="0"/>
          </a:p>
          <a:p>
            <a:pPr lvl="0" hangingPunct="0"/>
            <a:r>
              <a:rPr lang="en-GB" sz="2100" b="1" dirty="0"/>
              <a:t>In maths we show them formulae triangles for speed and density formulae. But we use a more general approach to solving equations and rearranging formulae, using inverse operations.</a:t>
            </a:r>
          </a:p>
          <a:p>
            <a:r>
              <a:rPr lang="en-GB" sz="1000" b="1" dirty="0"/>
              <a:t> </a:t>
            </a:r>
          </a:p>
          <a:p>
            <a:pPr lvl="0" hangingPunct="0"/>
            <a:r>
              <a:rPr lang="en-GB" sz="2100" b="1" dirty="0"/>
              <a:t>Inconsistency: In maths, to solve equations and change the subject of a formula we use inverse operations and the idea of balancing equations by doing the same to both sides. </a:t>
            </a:r>
          </a:p>
          <a:p>
            <a:pPr lvl="0" hangingPunct="0"/>
            <a:endParaRPr lang="en-GB" sz="1000" b="1" dirty="0"/>
          </a:p>
          <a:p>
            <a:pPr lvl="0" hangingPunct="0"/>
            <a:r>
              <a:rPr lang="en-GB" sz="2100" b="1" dirty="0"/>
              <a:t>We do not say ‘cross multiply’ or ‘move through the equals and change the sign’, or similar explanations.</a:t>
            </a:r>
          </a:p>
        </p:txBody>
      </p:sp>
    </p:spTree>
    <p:extLst>
      <p:ext uri="{BB962C8B-B14F-4D97-AF65-F5344CB8AC3E}">
        <p14:creationId xmlns:p14="http://schemas.microsoft.com/office/powerpoint/2010/main" val="17776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97875-1808-49BD-9FBF-EB12C805D225}"/>
              </a:ext>
            </a:extLst>
          </p:cNvPr>
          <p:cNvSpPr/>
          <p:nvPr/>
        </p:nvSpPr>
        <p:spPr>
          <a:xfrm>
            <a:off x="191911" y="1185334"/>
            <a:ext cx="87601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Deans for Impact (2015) The Science of Learning [Online] Accessible from: </a:t>
            </a:r>
            <a:r>
              <a:rPr lang="en-GB" sz="1800" u="sng" dirty="0"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https://deansforimpact.org/resources/the-science-oflearning/</a:t>
            </a: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 [retrieved 10 October 2018].</a:t>
            </a:r>
          </a:p>
          <a:p>
            <a:b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Education Endowment Foundation (2017) Improving Mathematics in Key Stages Two and Three Guidance Report. [Online] Accessible from: </a:t>
            </a:r>
            <a:r>
              <a:rPr lang="en-GB" sz="1800" u="sng" dirty="0"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https://educationendowmentfoundation.org.uk/tools/guidance-reports/</a:t>
            </a: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[retrieved 10 October 2018].</a:t>
            </a:r>
          </a:p>
          <a:p>
            <a:b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Hodgen, J., Foster, C., Marks, R. &amp; Brown, M. (2018) Improving Mathematics in Key Stages Two and Three: Evidence Review. [Online] Accessible from </a:t>
            </a:r>
            <a:r>
              <a:rPr lang="en-GB" sz="1800" u="sng" dirty="0"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https://educationendowmentfoundation.org.uk/evidence-summaries/evidence-reviews/improvingmathematics-in-key-stages-two-and-three/</a:t>
            </a:r>
            <a:r>
              <a:rPr lang="en-GB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[retrieved 22 October 2018], 149-157.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</a:rPr>
              <a:t>  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FD483-B739-433B-A2BC-26C5451123B2}"/>
              </a:ext>
            </a:extLst>
          </p:cNvPr>
          <p:cNvSpPr/>
          <p:nvPr/>
        </p:nvSpPr>
        <p:spPr>
          <a:xfrm>
            <a:off x="2697128" y="167987"/>
            <a:ext cx="3749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Further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04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55" y="716779"/>
            <a:ext cx="6422790" cy="232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50107" y="75844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Resources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26271" y="5983433"/>
            <a:ext cx="83391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/>
              <a:t>https://tinyurl.com/yc5efvvs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3072009" cy="30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887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5459-F280-3E37-8840-F31F5A9E8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-313899"/>
            <a:ext cx="78867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                 </a:t>
            </a:r>
            <a:r>
              <a:rPr lang="en-US" b="1" dirty="0">
                <a:solidFill>
                  <a:srgbClr val="0070C0"/>
                </a:solidFill>
                <a:cs typeface="Calibri Light"/>
              </a:rPr>
              <a:t>Link </a:t>
            </a:r>
            <a:r>
              <a:rPr lang="en-US" b="1">
                <a:solidFill>
                  <a:srgbClr val="0070C0"/>
                </a:solidFill>
                <a:cs typeface="Calibri Light"/>
              </a:rPr>
              <a:t>to ITTECF </a:t>
            </a:r>
            <a:r>
              <a:rPr lang="en-US" b="1" dirty="0">
                <a:solidFill>
                  <a:srgbClr val="0070C0"/>
                </a:solidFill>
                <a:cs typeface="Calibri Light"/>
              </a:rPr>
              <a:t>Statements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3475-EB33-673C-F715-E63210637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865" y="445852"/>
            <a:ext cx="8064973" cy="50801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CCF3: Learn that...</a:t>
            </a:r>
          </a:p>
          <a:p>
            <a:r>
              <a:rPr lang="en-GB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3.1. A school’s curriculum enables it to set out its vision for the knowledge, skills and values that its pupils will learn, encompassing the national curriculum within a coherent wider vision for successful learning. </a:t>
            </a:r>
          </a:p>
          <a:p>
            <a:endParaRPr lang="en-GB" sz="3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3.2. Secure subject knowledge helps teachers to motivate pupils and teach effectively. </a:t>
            </a:r>
          </a:p>
          <a:p>
            <a:endParaRPr lang="en-GB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3.4. Anticipating common misconceptions within particular subjects is also an important aspect of curricular knowledge; working closely with colleagues to develop an understanding of likely misconceptions is valuable. </a:t>
            </a:r>
          </a:p>
          <a:p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3.8. Pupils are likely to struggle to transfer what has been learnt in one discipline to a new or unfamiliar context. </a:t>
            </a:r>
          </a:p>
          <a:p>
            <a:endParaRPr lang="en-GB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CCF4: Learn that…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4.8. Practice is an integral part of effective teaching; ensuring pupils have repeated opportunities to practise, with appropriate guidance and support, increases success.</a:t>
            </a:r>
          </a:p>
          <a:p>
            <a:endParaRPr lang="en-GB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CCF6: Learn that...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Learn that ...</a:t>
            </a:r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</a:p>
          <a:p>
            <a:pPr defTabSz="914400"/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6.1. Effective assessment is critical to teaching because it provides teachers with information about pupils’ understanding and needs. </a:t>
            </a:r>
          </a:p>
          <a:p>
            <a:pPr defTabSz="914400"/>
            <a:endParaRPr lang="en-GB" sz="3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defTabSz="914400"/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6.2. Good assessment (data) helps teachers avoid being over-influenced by potentially misleading factors…..</a:t>
            </a: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6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body" idx="1"/>
          </p:nvPr>
        </p:nvSpPr>
        <p:spPr>
          <a:xfrm>
            <a:off x="432148" y="844544"/>
            <a:ext cx="8229600" cy="506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8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400" dirty="0"/>
              <a:t>Generally Maths skills were applied well</a:t>
            </a:r>
            <a:endParaRPr sz="2400" dirty="0"/>
          </a:p>
          <a:p>
            <a:pPr marL="0" indent="0">
              <a:spcBef>
                <a:spcPts val="800"/>
              </a:spcBef>
              <a:buClr>
                <a:srgbClr val="000000"/>
              </a:buClr>
              <a:buSzPts val="2000"/>
            </a:pPr>
            <a:endParaRPr sz="1000" dirty="0"/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400" dirty="0"/>
              <a:t>Some specific challenges included:</a:t>
            </a:r>
            <a:endParaRPr sz="24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dirty="0"/>
              <a:t>Calculating concentration </a:t>
            </a:r>
            <a:endParaRPr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Mass - mass calculations using balanced equations</a:t>
            </a:r>
            <a:endParaRPr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dirty="0"/>
              <a:t>Empirical formula</a:t>
            </a:r>
            <a:endParaRPr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Calculating kinetic energy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SI </a:t>
            </a:r>
            <a:r>
              <a:rPr lang="en-GB" dirty="0"/>
              <a:t>units</a:t>
            </a: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 e.g. </a:t>
            </a:r>
            <a:r>
              <a:rPr lang="en-GB" dirty="0"/>
              <a:t>Mass</a:t>
            </a: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, kg, g and </a:t>
            </a:r>
            <a:r>
              <a:rPr lang="en-GB" dirty="0"/>
              <a:t>N</a:t>
            </a: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 and how to handle these in calculations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indent="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sz="2400" dirty="0"/>
              <a:t>Examiner report comment</a:t>
            </a:r>
            <a:endParaRPr sz="2400" dirty="0"/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400" dirty="0"/>
              <a:t>“Always show mathematical workings when doing a calculation, as (method) marks will be awarded for errors carried forward”</a:t>
            </a:r>
            <a:endParaRPr sz="2400" dirty="0"/>
          </a:p>
          <a:p>
            <a:endParaRPr sz="2400" dirty="0"/>
          </a:p>
          <a:p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title"/>
          </p:nvPr>
        </p:nvSpPr>
        <p:spPr>
          <a:xfrm>
            <a:off x="1235600" y="250311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Maths Skills in Science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>
            <a:spLocks noGrp="1"/>
          </p:cNvSpPr>
          <p:nvPr>
            <p:ph type="body" idx="1"/>
          </p:nvPr>
        </p:nvSpPr>
        <p:spPr>
          <a:xfrm>
            <a:off x="457200" y="1219868"/>
            <a:ext cx="8229600" cy="392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215900">
              <a:spcBef>
                <a:spcPts val="800"/>
              </a:spcBef>
              <a:buClr>
                <a:srgbClr val="000000"/>
              </a:buClr>
              <a:buSzPts val="2000"/>
            </a:pPr>
            <a:endParaRPr sz="1000" dirty="0"/>
          </a:p>
          <a:p>
            <a:pPr marL="342900" indent="-342900">
              <a:spcBef>
                <a:spcPts val="80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GB" b="0" i="0" u="none" strike="noStrike" cap="none" dirty="0">
                <a:solidFill>
                  <a:schemeClr val="dk1"/>
                </a:solidFill>
                <a:sym typeface="Arial"/>
              </a:rPr>
              <a:t>Key challenges for students include: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</a:pPr>
            <a:r>
              <a:rPr lang="en-GB" sz="2800" dirty="0"/>
              <a:t>Changing the subject of an equation</a:t>
            </a:r>
            <a:endParaRPr sz="28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</a:pPr>
            <a:r>
              <a:rPr lang="en-GB" sz="2800" dirty="0"/>
              <a:t>Significant figures</a:t>
            </a:r>
            <a:endParaRPr sz="28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</a:pPr>
            <a:r>
              <a:rPr lang="en-GB" sz="2800" dirty="0"/>
              <a:t>Standard form</a:t>
            </a:r>
            <a:endParaRPr sz="28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</a:pPr>
            <a:r>
              <a:rPr lang="en-GB" sz="2800" dirty="0"/>
              <a:t>Reading, describing and interpreting graphs</a:t>
            </a:r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</a:pPr>
            <a:r>
              <a:rPr lang="en-GB" sz="2800" dirty="0"/>
              <a:t>Physics Acceleration due to gravity 9.81 ms</a:t>
            </a:r>
            <a:r>
              <a:rPr lang="en-GB" sz="2800" baseline="30000" dirty="0"/>
              <a:t>-2</a:t>
            </a:r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None/>
            </a:pPr>
            <a:r>
              <a:rPr lang="en-GB" sz="2800" dirty="0"/>
              <a:t>    and for Mechanics A Level g = 9.8 ms</a:t>
            </a:r>
            <a:r>
              <a:rPr lang="en-GB" sz="2800" baseline="30000" dirty="0"/>
              <a:t>-2</a:t>
            </a:r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None/>
            </a:pPr>
            <a:endParaRPr lang="en-GB" sz="2000" baseline="30000" dirty="0"/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None/>
            </a:pPr>
            <a:r>
              <a:rPr lang="en-GB" sz="3600" b="1" dirty="0">
                <a:solidFill>
                  <a:srgbClr val="0070C0"/>
                </a:solidFill>
              </a:rPr>
              <a:t>  Any other areas of weakness?</a:t>
            </a:r>
            <a:endParaRPr sz="3600" b="1" dirty="0">
              <a:solidFill>
                <a:srgbClr val="0070C0"/>
              </a:solidFill>
            </a:endParaRPr>
          </a:p>
          <a:p>
            <a:endParaRPr dirty="0"/>
          </a:p>
        </p:txBody>
      </p:sp>
      <p:sp>
        <p:nvSpPr>
          <p:cNvPr id="513" name="Google Shape;513;p41"/>
          <p:cNvSpPr txBox="1">
            <a:spLocks noGrp="1"/>
          </p:cNvSpPr>
          <p:nvPr>
            <p:ph type="title"/>
          </p:nvPr>
        </p:nvSpPr>
        <p:spPr>
          <a:xfrm>
            <a:off x="1005458" y="291253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Maths skills in Science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body" idx="1"/>
          </p:nvPr>
        </p:nvSpPr>
        <p:spPr>
          <a:xfrm>
            <a:off x="457200" y="987855"/>
            <a:ext cx="8229600" cy="522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spcBef>
                <a:spcPts val="800"/>
              </a:spcBef>
              <a:buClr>
                <a:srgbClr val="000000"/>
              </a:buClr>
              <a:buNone/>
            </a:pPr>
            <a:r>
              <a:rPr lang="en-GB" sz="2800" b="1" dirty="0"/>
              <a:t>Significant figures</a:t>
            </a:r>
            <a:endParaRPr sz="2800" b="1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GB" dirty="0"/>
              <a:t>Examiner report comments indicate students did not always attempt to give an answer to the number of significant figures asked for OR they rounded incorrectly.  </a:t>
            </a:r>
            <a:endParaRPr dirty="0"/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SzPts val="2000"/>
              <a:buNone/>
            </a:pPr>
            <a:endParaRPr sz="20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GB" dirty="0"/>
              <a:t>It is useful to highlight the advantages of significant figures over decimal places by showing that the accuracy does not change when changing units, with significant figures. </a:t>
            </a:r>
            <a:endParaRPr dirty="0"/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SzPts val="2000"/>
              <a:buNone/>
            </a:pPr>
            <a:r>
              <a:rPr lang="en-GB" dirty="0"/>
              <a:t>     i.e. 4.2 mm is 0.42 cm is 0.0042 m all to 2 s.f. but, </a:t>
            </a:r>
            <a:endParaRPr dirty="0"/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SzPts val="2000"/>
              <a:buNone/>
            </a:pPr>
            <a:r>
              <a:rPr lang="en-GB" dirty="0"/>
              <a:t>     0.42 cm is </a:t>
            </a:r>
            <a:r>
              <a:rPr lang="en-GB" b="1" dirty="0"/>
              <a:t>0.00 m</a:t>
            </a:r>
            <a:r>
              <a:rPr lang="en-GB" dirty="0"/>
              <a:t> to 2 d.p. (!)</a:t>
            </a:r>
            <a:endParaRPr dirty="0"/>
          </a:p>
          <a:p>
            <a:pPr marL="800100" lvl="1" indent="-190500">
              <a:spcBef>
                <a:spcPts val="800"/>
              </a:spcBef>
              <a:buClr>
                <a:srgbClr val="000000"/>
              </a:buClr>
              <a:buNone/>
            </a:pPr>
            <a:endParaRPr dirty="0"/>
          </a:p>
          <a:p>
            <a:pPr marL="800100" lvl="1" indent="-190500">
              <a:spcBef>
                <a:spcPts val="800"/>
              </a:spcBef>
              <a:buClr>
                <a:srgbClr val="000000"/>
              </a:buClr>
              <a:buNone/>
            </a:pPr>
            <a:endParaRPr dirty="0"/>
          </a:p>
          <a:p>
            <a:endParaRPr dirty="0"/>
          </a:p>
        </p:txBody>
      </p:sp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1169231" y="304901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Maths skills in Science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>
            <a:spLocks noGrp="1"/>
          </p:cNvSpPr>
          <p:nvPr>
            <p:ph type="body" idx="1"/>
          </p:nvPr>
        </p:nvSpPr>
        <p:spPr>
          <a:xfrm>
            <a:off x="457200" y="919617"/>
            <a:ext cx="8229600" cy="50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215900">
              <a:spcBef>
                <a:spcPts val="800"/>
              </a:spcBef>
              <a:buClr>
                <a:srgbClr val="000000"/>
              </a:buClr>
              <a:buSzPts val="2000"/>
            </a:pPr>
            <a:endParaRPr sz="2000" dirty="0"/>
          </a:p>
          <a:p>
            <a:pPr marL="0" indent="0">
              <a:spcBef>
                <a:spcPts val="800"/>
              </a:spcBef>
              <a:buClr>
                <a:srgbClr val="000000"/>
              </a:buClr>
              <a:buSzPts val="2400"/>
            </a:pPr>
            <a:r>
              <a:rPr lang="en-GB" sz="2400" b="1" dirty="0"/>
              <a:t>Standard Form</a:t>
            </a:r>
            <a:endParaRPr b="1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dirty="0"/>
              <a:t>Examiner report comments indicate that students either missed the instruction to give the answer in standard form OR they did not know how to show their answer in this way. </a:t>
            </a:r>
            <a:endParaRPr dirty="0"/>
          </a:p>
          <a:p>
            <a:pPr marL="457200" lvl="1" indent="0">
              <a:spcBef>
                <a:spcPts val="800"/>
              </a:spcBef>
              <a:buClr>
                <a:srgbClr val="000000"/>
              </a:buClr>
              <a:buSzPts val="2000"/>
              <a:buNone/>
            </a:pPr>
            <a:endParaRPr sz="2000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dirty="0"/>
              <a:t>Which of the following numbers are written in standard form?</a:t>
            </a:r>
            <a:endParaRPr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400" dirty="0"/>
              <a:t>16 × 10</a:t>
            </a:r>
            <a:r>
              <a:rPr lang="en-GB" sz="2400" baseline="30000" dirty="0"/>
              <a:t>3</a:t>
            </a:r>
            <a:r>
              <a:rPr lang="en-GB" sz="2400" dirty="0"/>
              <a:t> N </a:t>
            </a:r>
            <a:r>
              <a:rPr lang="en-GB" sz="2400" dirty="0">
                <a:solidFill>
                  <a:schemeClr val="lt1"/>
                </a:solidFill>
              </a:rPr>
              <a:t>is not in standard form</a:t>
            </a:r>
            <a:endParaRPr sz="2400"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400" dirty="0"/>
              <a:t>0.16 × 10</a:t>
            </a:r>
            <a:r>
              <a:rPr lang="en-GB" sz="2400" baseline="30000" dirty="0"/>
              <a:t>5 </a:t>
            </a:r>
            <a:r>
              <a:rPr lang="en-GB" sz="2400" dirty="0"/>
              <a:t>N </a:t>
            </a:r>
            <a:r>
              <a:rPr lang="en-GB" sz="2400" dirty="0">
                <a:solidFill>
                  <a:schemeClr val="lt1"/>
                </a:solidFill>
              </a:rPr>
              <a:t>is not in standard form</a:t>
            </a:r>
            <a:endParaRPr sz="2400"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400" dirty="0"/>
              <a:t>1.6 × 10</a:t>
            </a:r>
            <a:r>
              <a:rPr lang="en-GB" sz="2400" baseline="30000" dirty="0"/>
              <a:t>4</a:t>
            </a:r>
            <a:r>
              <a:rPr lang="en-GB" sz="2400" dirty="0"/>
              <a:t> N </a:t>
            </a:r>
            <a:r>
              <a:rPr lang="en-GB" dirty="0">
                <a:solidFill>
                  <a:schemeClr val="lt1"/>
                </a:solidFill>
              </a:rPr>
              <a:t>is in standard form </a:t>
            </a:r>
            <a:endParaRPr dirty="0"/>
          </a:p>
        </p:txBody>
      </p:sp>
      <p:sp>
        <p:nvSpPr>
          <p:cNvPr id="527" name="Google Shape;527;p43"/>
          <p:cNvSpPr txBox="1">
            <a:spLocks noGrp="1"/>
          </p:cNvSpPr>
          <p:nvPr>
            <p:ph type="title"/>
          </p:nvPr>
        </p:nvSpPr>
        <p:spPr>
          <a:xfrm>
            <a:off x="1196524" y="291254"/>
            <a:ext cx="67879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Maths skills in Science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body" idx="1"/>
          </p:nvPr>
        </p:nvSpPr>
        <p:spPr>
          <a:xfrm>
            <a:off x="457200" y="974208"/>
            <a:ext cx="8229600" cy="537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Clr>
                <a:srgbClr val="000000"/>
              </a:buClr>
              <a:buSzPts val="2400"/>
            </a:pPr>
            <a:r>
              <a:rPr lang="en-GB" sz="2400" b="1" dirty="0"/>
              <a:t>Standard Form</a:t>
            </a:r>
            <a:endParaRPr b="1" dirty="0"/>
          </a:p>
          <a:p>
            <a:pPr marL="800100" lvl="1" indent="-3429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GB" sz="2300" dirty="0"/>
              <a:t>Which of the following numbers are written in standard form?</a:t>
            </a:r>
            <a:endParaRPr sz="2300"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300" dirty="0"/>
              <a:t>16 × 10</a:t>
            </a:r>
            <a:r>
              <a:rPr lang="en-GB" sz="2300" baseline="30000" dirty="0"/>
              <a:t>3</a:t>
            </a:r>
            <a:r>
              <a:rPr lang="en-GB" sz="2300" dirty="0"/>
              <a:t> N </a:t>
            </a:r>
            <a:r>
              <a:rPr lang="en-GB" sz="2300" dirty="0">
                <a:solidFill>
                  <a:srgbClr val="6885D3"/>
                </a:solidFill>
              </a:rPr>
              <a:t>is not in standard form</a:t>
            </a:r>
            <a:endParaRPr sz="2300"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300" dirty="0"/>
              <a:t>0.16 × 10</a:t>
            </a:r>
            <a:r>
              <a:rPr lang="en-GB" sz="2300" baseline="30000" dirty="0"/>
              <a:t>5 </a:t>
            </a:r>
            <a:r>
              <a:rPr lang="en-GB" sz="2300" dirty="0"/>
              <a:t>N </a:t>
            </a:r>
            <a:r>
              <a:rPr lang="en-GB" sz="2300" dirty="0">
                <a:solidFill>
                  <a:srgbClr val="6885D3"/>
                </a:solidFill>
              </a:rPr>
              <a:t>is not in standard form</a:t>
            </a:r>
            <a:endParaRPr sz="2300" dirty="0"/>
          </a:p>
          <a:p>
            <a:pPr marL="1257300" lvl="2" indent="-342900">
              <a:spcBef>
                <a:spcPts val="800"/>
              </a:spcBef>
              <a:buClr>
                <a:srgbClr val="000000"/>
              </a:buClr>
            </a:pPr>
            <a:r>
              <a:rPr lang="en-GB" sz="2300" b="1" dirty="0"/>
              <a:t>1.6 × 10</a:t>
            </a:r>
            <a:r>
              <a:rPr lang="en-GB" sz="2300" b="1" baseline="30000" dirty="0"/>
              <a:t>4</a:t>
            </a:r>
            <a:r>
              <a:rPr lang="en-GB" sz="2300" b="1" dirty="0"/>
              <a:t> N </a:t>
            </a:r>
            <a:r>
              <a:rPr lang="en-GB" sz="2300" b="1" dirty="0">
                <a:solidFill>
                  <a:schemeClr val="tx1"/>
                </a:solidFill>
              </a:rPr>
              <a:t>is in standard form </a:t>
            </a:r>
            <a:endParaRPr sz="2300" b="1" dirty="0">
              <a:solidFill>
                <a:schemeClr val="tx1"/>
              </a:solidFill>
            </a:endParaRPr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Maths skills in Science</a:t>
            </a:r>
            <a:endParaRPr dirty="0"/>
          </a:p>
        </p:txBody>
      </p:sp>
      <p:sp>
        <p:nvSpPr>
          <p:cNvPr id="536" name="Google Shape;536;p44"/>
          <p:cNvSpPr txBox="1"/>
          <p:nvPr/>
        </p:nvSpPr>
        <p:spPr>
          <a:xfrm>
            <a:off x="630033" y="3821505"/>
            <a:ext cx="7513183" cy="2800726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GB" sz="2000" dirty="0"/>
              <a:t>Writing large numbers in standard form e.g. 16 000 N </a:t>
            </a:r>
            <a:endParaRPr sz="2000" dirty="0"/>
          </a:p>
          <a:p>
            <a:pPr>
              <a:buSzPts val="1000"/>
            </a:pPr>
            <a:endParaRPr sz="2000" dirty="0"/>
          </a:p>
          <a:p>
            <a:pPr>
              <a:buSzPts val="1600"/>
            </a:pPr>
            <a:r>
              <a:rPr lang="en-GB" sz="2000" dirty="0"/>
              <a:t>Write the number as a number between 1 and 10 multiplied by a power of 10</a:t>
            </a:r>
            <a:endParaRPr sz="2000" dirty="0"/>
          </a:p>
          <a:p>
            <a:pPr>
              <a:buSzPts val="1600"/>
            </a:pPr>
            <a:r>
              <a:rPr lang="en-GB" sz="2000" dirty="0"/>
              <a:t>		= 1.6 x 10 000 N      </a:t>
            </a:r>
            <a:endParaRPr sz="2000" dirty="0"/>
          </a:p>
          <a:p>
            <a:pPr>
              <a:buSzPts val="1600"/>
            </a:pPr>
            <a:endParaRPr sz="2000" dirty="0"/>
          </a:p>
          <a:p>
            <a:pPr>
              <a:buSzPts val="1600"/>
            </a:pPr>
            <a:r>
              <a:rPr lang="en-GB" sz="2000" dirty="0"/>
              <a:t>Write the power of 10 using indices</a:t>
            </a:r>
            <a:endParaRPr sz="2000" dirty="0"/>
          </a:p>
          <a:p>
            <a:pPr>
              <a:buSzPts val="1600"/>
            </a:pPr>
            <a:r>
              <a:rPr lang="en-GB" sz="2000" dirty="0"/>
              <a:t>		= 1.6 x 10</a:t>
            </a:r>
            <a:r>
              <a:rPr lang="en-GB" sz="2000" baseline="30000" dirty="0"/>
              <a:t>4</a:t>
            </a:r>
            <a:r>
              <a:rPr lang="en-GB" sz="2000" dirty="0"/>
              <a:t> N</a:t>
            </a:r>
            <a:endParaRPr sz="2000" dirty="0"/>
          </a:p>
          <a:p>
            <a:pPr>
              <a:buSzPts val="1600"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Pearson New VI colors">
      <a:dk1>
        <a:srgbClr val="000000"/>
      </a:dk1>
      <a:lt1>
        <a:srgbClr val="FFFFFF"/>
      </a:lt1>
      <a:dk2>
        <a:srgbClr val="002F56"/>
      </a:dk2>
      <a:lt2>
        <a:srgbClr val="DEE1E1"/>
      </a:lt2>
      <a:accent1>
        <a:srgbClr val="D2DA0D"/>
      </a:accent1>
      <a:accent2>
        <a:srgbClr val="94E6E9"/>
      </a:accent2>
      <a:accent3>
        <a:srgbClr val="FFBA1C"/>
      </a:accent3>
      <a:accent4>
        <a:srgbClr val="FF7479"/>
      </a:accent4>
      <a:accent5>
        <a:srgbClr val="83BD00"/>
      </a:accent5>
      <a:accent6>
        <a:srgbClr val="11B2A5"/>
      </a:accent6>
      <a:hlink>
        <a:srgbClr val="007FA3"/>
      </a:hlink>
      <a:folHlink>
        <a:srgbClr val="9D007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412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 w="31750">
          <a:solidFill>
            <a:srgbClr val="FF0000"/>
          </a:solidFill>
        </a:ln>
      </a:spPr>
      <a:bodyPr wrap="square">
        <a:spAutoFit/>
      </a:bodyPr>
      <a:lstStyle>
        <a:defPPr algn="l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Presentation14" id="{5C88237D-8817-144F-BF7C-A60170470934}" vid="{7B8DA1B8-EF55-E844-B6B8-5DBFC66AD915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1195</Words>
  <Application>Microsoft Office PowerPoint</Application>
  <PresentationFormat>On-screen Show (4:3)</PresentationFormat>
  <Paragraphs>161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Times New Roman</vt:lpstr>
      <vt:lpstr>Verdana</vt:lpstr>
      <vt:lpstr>Open Sans Semibold</vt:lpstr>
      <vt:lpstr>Calibri Light</vt:lpstr>
      <vt:lpstr>Open Sans Light</vt:lpstr>
      <vt:lpstr>Courier New</vt:lpstr>
      <vt:lpstr>Open Sans</vt:lpstr>
      <vt:lpstr>Calibri</vt:lpstr>
      <vt:lpstr>Arial</vt:lpstr>
      <vt:lpstr>Office Theme</vt:lpstr>
      <vt:lpstr>1_Office Theme</vt:lpstr>
      <vt:lpstr>2_Office Theme</vt:lpstr>
      <vt:lpstr>3_Office Theme</vt:lpstr>
      <vt:lpstr>Maths Skills in Science GCSE (ITTECF 3, 4, 6)  ‘Schools should tackle in-school inconsistency of teaching, making more good or outstanding, so that every pupil receives a good mathematics education’                        (OFSTED 2022)</vt:lpstr>
      <vt:lpstr> Session Leader:- Pietro Tozzi</vt:lpstr>
      <vt:lpstr>Maths Skills in Science</vt:lpstr>
      <vt:lpstr>    Maths Questions</vt:lpstr>
      <vt:lpstr>Maths Skills in Science</vt:lpstr>
      <vt:lpstr>Maths skills in Science</vt:lpstr>
      <vt:lpstr>Maths skills in Science</vt:lpstr>
      <vt:lpstr>Maths skills in Science</vt:lpstr>
      <vt:lpstr>Maths skills in Science</vt:lpstr>
      <vt:lpstr>Activity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Link to ITTECF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Maths Skills in Science GCSE (CCF 3 &amp; 6)  ‘Schools should tackle in-school inconsistency of teaching, making more good or outstanding, so that every pupil receives a good mathematics education’                        (OFSTED 2022)</dc:title>
  <dc:creator/>
  <cp:lastModifiedBy/>
  <cp:revision>2</cp:revision>
  <dcterms:modified xsi:type="dcterms:W3CDTF">2025-09-04T10:53:47Z</dcterms:modified>
</cp:coreProperties>
</file>